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l.wikipedia.org/wiki/Romeinse_Rijk" TargetMode="External"/><Relationship Id="rId2" Type="http://schemas.openxmlformats.org/officeDocument/2006/relationships/hyperlink" Target="https://nl.wikipedia.org/wiki/Palestina_(regio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l.wikipedia.org/wiki/Joodse_diaspor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5E0023-5979-4BC3-8F5E-769FA7384B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HET JODENDOM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6931E09-49F5-47FF-B9D9-4500CBD274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Conchita, Dorus, Eva</a:t>
            </a:r>
          </a:p>
        </p:txBody>
      </p:sp>
    </p:spTree>
    <p:extLst>
      <p:ext uri="{BB962C8B-B14F-4D97-AF65-F5344CB8AC3E}">
        <p14:creationId xmlns:p14="http://schemas.microsoft.com/office/powerpoint/2010/main" val="496771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1A5F2-5A51-4400-ACA5-3128121A9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Geschiedenis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1B8488-5C7F-43AB-96DE-9818D3BE6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Joodse volk leefde volgens de Bijbelse overlevering gedurende ten minste drieduizend jaar in de regio </a:t>
            </a:r>
            <a:r>
              <a:rPr lang="nl-NL" u="sng" dirty="0">
                <a:hlinkClick r:id="rId2" tooltip="Palestina (regio)"/>
              </a:rPr>
              <a:t>Palestina</a:t>
            </a:r>
            <a:r>
              <a:rPr lang="nl-NL" u="sng" dirty="0"/>
              <a:t>.</a:t>
            </a:r>
          </a:p>
          <a:p>
            <a:r>
              <a:rPr lang="nl-NL" dirty="0"/>
              <a:t>De Joden werden na een opstand door de </a:t>
            </a:r>
            <a:r>
              <a:rPr lang="nl-NL" u="sng" dirty="0">
                <a:hlinkClick r:id="rId3" tooltip="Romeinse Rijk"/>
              </a:rPr>
              <a:t>Romeinen</a:t>
            </a:r>
            <a:r>
              <a:rPr lang="nl-NL" dirty="0"/>
              <a:t> vrijwel geheel uit Palestina verbannen.</a:t>
            </a:r>
          </a:p>
          <a:p>
            <a:r>
              <a:rPr lang="nl-NL" dirty="0"/>
              <a:t>Daarna begon de </a:t>
            </a:r>
            <a:r>
              <a:rPr lang="nl-NL" u="sng" dirty="0">
                <a:hlinkClick r:id="rId4" tooltip="Joodse diaspora"/>
              </a:rPr>
              <a:t>diaspora</a:t>
            </a:r>
            <a:r>
              <a:rPr lang="nl-NL" dirty="0"/>
              <a:t>.  Armoede, discriminatie, onderdrukking en uitroeiing, maar ook culturele, economische en individuele bloei voorkwamen.</a:t>
            </a:r>
          </a:p>
          <a:p>
            <a:r>
              <a:rPr lang="nl-NL" dirty="0"/>
              <a:t>De joodse tradities zijn geen vereiste om tot het Joodse volk te behoren​.</a:t>
            </a:r>
          </a:p>
        </p:txBody>
      </p:sp>
    </p:spTree>
    <p:extLst>
      <p:ext uri="{BB962C8B-B14F-4D97-AF65-F5344CB8AC3E}">
        <p14:creationId xmlns:p14="http://schemas.microsoft.com/office/powerpoint/2010/main" val="396746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5D307D92-1B71-4BC9-9CC2-651007D6DF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48196BD5-3A8F-445C-A9AA-33D58149EF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1C2BF9A0-70E8-4B69-B595-6C41397CED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D0AFFCFA-812A-4008-8BF5-127D5BB98C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6ED7D059-83CD-4EB3-A772-258EB194FE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98E9E256-EEDD-487F-8632-7432586E44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76D41A89-1E68-4BD6-9327-A391D76658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0F11C82B-ADCC-489C-88F0-EE6588C70F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807C586E-736E-422E-BC3F-ED6D7FA1FD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5BCF04A8-F3B9-47D5-90A6-C8DA83C508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702A10B2-AA9E-4570-89ED-37FAE4C9FB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5">
              <a:extLst>
                <a:ext uri="{FF2B5EF4-FFF2-40B4-BE49-F238E27FC236}">
                  <a16:creationId xmlns:a16="http://schemas.microsoft.com/office/drawing/2014/main" id="{F84C29AD-CE3F-457D-8238-121D253A32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6">
              <a:extLst>
                <a:ext uri="{FF2B5EF4-FFF2-40B4-BE49-F238E27FC236}">
                  <a16:creationId xmlns:a16="http://schemas.microsoft.com/office/drawing/2014/main" id="{A1AADEF1-B8D9-4938-95AA-2548725242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7">
              <a:extLst>
                <a:ext uri="{FF2B5EF4-FFF2-40B4-BE49-F238E27FC236}">
                  <a16:creationId xmlns:a16="http://schemas.microsoft.com/office/drawing/2014/main" id="{400E0898-75B4-4F1D-B6D2-8476FD5EBE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18">
              <a:extLst>
                <a:ext uri="{FF2B5EF4-FFF2-40B4-BE49-F238E27FC236}">
                  <a16:creationId xmlns:a16="http://schemas.microsoft.com/office/drawing/2014/main" id="{82D9A2F9-88A3-4616-B7E5-A6F21C3F2D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19">
              <a:extLst>
                <a:ext uri="{FF2B5EF4-FFF2-40B4-BE49-F238E27FC236}">
                  <a16:creationId xmlns:a16="http://schemas.microsoft.com/office/drawing/2014/main" id="{8DD3B396-47ED-4E9F-83FA-9A87C0CB0D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0">
              <a:extLst>
                <a:ext uri="{FF2B5EF4-FFF2-40B4-BE49-F238E27FC236}">
                  <a16:creationId xmlns:a16="http://schemas.microsoft.com/office/drawing/2014/main" id="{016E5F4B-2563-48BB-9F60-DE80D3A58F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1">
              <a:extLst>
                <a:ext uri="{FF2B5EF4-FFF2-40B4-BE49-F238E27FC236}">
                  <a16:creationId xmlns:a16="http://schemas.microsoft.com/office/drawing/2014/main" id="{C9D6A696-56F1-4BFC-B69C-25447A36E5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2">
              <a:extLst>
                <a:ext uri="{FF2B5EF4-FFF2-40B4-BE49-F238E27FC236}">
                  <a16:creationId xmlns:a16="http://schemas.microsoft.com/office/drawing/2014/main" id="{BA5CF3E5-184E-4CD8-87F9-BB43775260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23">
              <a:extLst>
                <a:ext uri="{FF2B5EF4-FFF2-40B4-BE49-F238E27FC236}">
                  <a16:creationId xmlns:a16="http://schemas.microsoft.com/office/drawing/2014/main" id="{FE1BA3B9-9135-4961-B757-431F0E42017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A654156-2BF2-421C-9490-638BE71622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D8293CB-81CE-4792-A100-92743F37F1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A6044959-7644-4A92-935A-FDDBF623C1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BC61B04-3622-4BB4-A18A-59CEA86A6D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299D8001-1DF2-410E-940B-87542826C3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687F3AE-0C8B-4D6A-B71B-521AA5CDA1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BF987036-FEE1-412B-8088-1FDE22ADCF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DFE7C6A9-8925-4707-BBD5-9A9E9BF66F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B0994613-6D27-4537-915B-8EF0A683D4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id="{08B5F773-9B06-4C57-9A9C-4F28CAA320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9">
              <a:extLst>
                <a:ext uri="{FF2B5EF4-FFF2-40B4-BE49-F238E27FC236}">
                  <a16:creationId xmlns:a16="http://schemas.microsoft.com/office/drawing/2014/main" id="{B99EA882-548E-4C42-8E82-AE5324A1715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0">
              <a:extLst>
                <a:ext uri="{FF2B5EF4-FFF2-40B4-BE49-F238E27FC236}">
                  <a16:creationId xmlns:a16="http://schemas.microsoft.com/office/drawing/2014/main" id="{32D50704-3C3B-41EE-A908-9150FAF11E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1D6A74E6-3E99-4C16-9F80-727FB1027E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2">
              <a:extLst>
                <a:ext uri="{FF2B5EF4-FFF2-40B4-BE49-F238E27FC236}">
                  <a16:creationId xmlns:a16="http://schemas.microsoft.com/office/drawing/2014/main" id="{E2F8E001-763B-421B-A8D7-03CDAFF3F8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">
              <a:extLst>
                <a:ext uri="{FF2B5EF4-FFF2-40B4-BE49-F238E27FC236}">
                  <a16:creationId xmlns:a16="http://schemas.microsoft.com/office/drawing/2014/main" id="{5A57F34E-427C-4D9A-B478-CB22CB38A2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4">
              <a:extLst>
                <a:ext uri="{FF2B5EF4-FFF2-40B4-BE49-F238E27FC236}">
                  <a16:creationId xmlns:a16="http://schemas.microsoft.com/office/drawing/2014/main" id="{F5C587AF-E3F7-448A-A70A-DC09DF27DA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5">
              <a:extLst>
                <a:ext uri="{FF2B5EF4-FFF2-40B4-BE49-F238E27FC236}">
                  <a16:creationId xmlns:a16="http://schemas.microsoft.com/office/drawing/2014/main" id="{03F8839D-CE51-4DAD-8C03-8A3F1A61A3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6">
              <a:extLst>
                <a:ext uri="{FF2B5EF4-FFF2-40B4-BE49-F238E27FC236}">
                  <a16:creationId xmlns:a16="http://schemas.microsoft.com/office/drawing/2014/main" id="{0C26BD64-470A-4ECC-8F4D-3A91FD81795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7">
              <a:extLst>
                <a:ext uri="{FF2B5EF4-FFF2-40B4-BE49-F238E27FC236}">
                  <a16:creationId xmlns:a16="http://schemas.microsoft.com/office/drawing/2014/main" id="{1BC9E790-34B9-43A9-AF66-6CB4CE30EB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8">
              <a:extLst>
                <a:ext uri="{FF2B5EF4-FFF2-40B4-BE49-F238E27FC236}">
                  <a16:creationId xmlns:a16="http://schemas.microsoft.com/office/drawing/2014/main" id="{D6E505B9-776B-49FA-B874-3D3038D491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9">
              <a:extLst>
                <a:ext uri="{FF2B5EF4-FFF2-40B4-BE49-F238E27FC236}">
                  <a16:creationId xmlns:a16="http://schemas.microsoft.com/office/drawing/2014/main" id="{D0496260-CB15-468F-9009-0857C6C64D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0">
              <a:extLst>
                <a:ext uri="{FF2B5EF4-FFF2-40B4-BE49-F238E27FC236}">
                  <a16:creationId xmlns:a16="http://schemas.microsoft.com/office/drawing/2014/main" id="{5547696B-36E2-435C-8200-19DE1030596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1">
              <a:extLst>
                <a:ext uri="{FF2B5EF4-FFF2-40B4-BE49-F238E27FC236}">
                  <a16:creationId xmlns:a16="http://schemas.microsoft.com/office/drawing/2014/main" id="{BADD80C3-E677-42D3-BFA7-A254251D33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2">
              <a:extLst>
                <a:ext uri="{FF2B5EF4-FFF2-40B4-BE49-F238E27FC236}">
                  <a16:creationId xmlns:a16="http://schemas.microsoft.com/office/drawing/2014/main" id="{BDA7FE47-DA03-4504-A8A2-DE3E786013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23">
              <a:extLst>
                <a:ext uri="{FF2B5EF4-FFF2-40B4-BE49-F238E27FC236}">
                  <a16:creationId xmlns:a16="http://schemas.microsoft.com/office/drawing/2014/main" id="{54BD6AD1-055B-4230-B73C-1E623F23C69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5BAF7FC6-8574-417E-89E7-445914AEF6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0" y="-6706"/>
            <a:ext cx="67490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Afbeeldingsresultaat voor demografie hindoeisme">
            <a:extLst>
              <a:ext uri="{FF2B5EF4-FFF2-40B4-BE49-F238E27FC236}">
                <a16:creationId xmlns:a16="http://schemas.microsoft.com/office/drawing/2014/main" id="{152E635A-2036-4E66-984A-763C0A83219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72" y="808893"/>
            <a:ext cx="6844895" cy="4876988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2" name="Group 71">
            <a:extLst>
              <a:ext uri="{FF2B5EF4-FFF2-40B4-BE49-F238E27FC236}">
                <a16:creationId xmlns:a16="http://schemas.microsoft.com/office/drawing/2014/main" id="{510BB152-AEA5-4E61-917D-CCFC5E4D8A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62312" y="1186483"/>
            <a:ext cx="3822597" cy="4477933"/>
            <a:chOff x="807084" y="1186483"/>
            <a:chExt cx="3822597" cy="4477933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3BEB86CA-0C97-48AC-9386-8866FE2689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Isosceles Triangle 39">
              <a:extLst>
                <a:ext uri="{FF2B5EF4-FFF2-40B4-BE49-F238E27FC236}">
                  <a16:creationId xmlns:a16="http://schemas.microsoft.com/office/drawing/2014/main" id="{AC5337CA-17A3-4FA0-81FD-259FE4B1B5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DFC146B3-F854-4B09-89BB-6DA9154F16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1BA886E2-4A9C-4B8B-8786-5328219DD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643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5000"/>
              <a:t>Achtergrond informatie</a:t>
            </a:r>
          </a:p>
        </p:txBody>
      </p:sp>
    </p:spTree>
    <p:extLst>
      <p:ext uri="{BB962C8B-B14F-4D97-AF65-F5344CB8AC3E}">
        <p14:creationId xmlns:p14="http://schemas.microsoft.com/office/powerpoint/2010/main" val="2526405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5D307D92-1B71-4BC9-9CC2-651007D6DF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65" name="Freeform 5">
              <a:extLst>
                <a:ext uri="{FF2B5EF4-FFF2-40B4-BE49-F238E27FC236}">
                  <a16:creationId xmlns:a16="http://schemas.microsoft.com/office/drawing/2014/main" id="{48196BD5-3A8F-445C-A9AA-33D58149EF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id="{1C2BF9A0-70E8-4B69-B595-6C41397CED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2" name="Freeform 7">
              <a:extLst>
                <a:ext uri="{FF2B5EF4-FFF2-40B4-BE49-F238E27FC236}">
                  <a16:creationId xmlns:a16="http://schemas.microsoft.com/office/drawing/2014/main" id="{D0AFFCFA-812A-4008-8BF5-127D5BB98C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6ED7D059-83CD-4EB3-A772-258EB194FE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3" name="Freeform 9">
              <a:extLst>
                <a:ext uri="{FF2B5EF4-FFF2-40B4-BE49-F238E27FC236}">
                  <a16:creationId xmlns:a16="http://schemas.microsoft.com/office/drawing/2014/main" id="{98E9E256-EEDD-487F-8632-7432586E44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10">
              <a:extLst>
                <a:ext uri="{FF2B5EF4-FFF2-40B4-BE49-F238E27FC236}">
                  <a16:creationId xmlns:a16="http://schemas.microsoft.com/office/drawing/2014/main" id="{76D41A89-1E68-4BD6-9327-A391D76658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1">
              <a:extLst>
                <a:ext uri="{FF2B5EF4-FFF2-40B4-BE49-F238E27FC236}">
                  <a16:creationId xmlns:a16="http://schemas.microsoft.com/office/drawing/2014/main" id="{0F11C82B-ADCC-489C-88F0-EE6588C70F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2">
              <a:extLst>
                <a:ext uri="{FF2B5EF4-FFF2-40B4-BE49-F238E27FC236}">
                  <a16:creationId xmlns:a16="http://schemas.microsoft.com/office/drawing/2014/main" id="{807C586E-736E-422E-BC3F-ED6D7FA1FD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3">
              <a:extLst>
                <a:ext uri="{FF2B5EF4-FFF2-40B4-BE49-F238E27FC236}">
                  <a16:creationId xmlns:a16="http://schemas.microsoft.com/office/drawing/2014/main" id="{5BCF04A8-F3B9-47D5-90A6-C8DA83C508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4">
              <a:extLst>
                <a:ext uri="{FF2B5EF4-FFF2-40B4-BE49-F238E27FC236}">
                  <a16:creationId xmlns:a16="http://schemas.microsoft.com/office/drawing/2014/main" id="{702A10B2-AA9E-4570-89ED-37FAE4C9FB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5">
              <a:extLst>
                <a:ext uri="{FF2B5EF4-FFF2-40B4-BE49-F238E27FC236}">
                  <a16:creationId xmlns:a16="http://schemas.microsoft.com/office/drawing/2014/main" id="{F84C29AD-CE3F-457D-8238-121D253A32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16">
              <a:extLst>
                <a:ext uri="{FF2B5EF4-FFF2-40B4-BE49-F238E27FC236}">
                  <a16:creationId xmlns:a16="http://schemas.microsoft.com/office/drawing/2014/main" id="{A1AADEF1-B8D9-4938-95AA-2548725242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7">
              <a:extLst>
                <a:ext uri="{FF2B5EF4-FFF2-40B4-BE49-F238E27FC236}">
                  <a16:creationId xmlns:a16="http://schemas.microsoft.com/office/drawing/2014/main" id="{400E0898-75B4-4F1D-B6D2-8476FD5EBE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8">
              <a:extLst>
                <a:ext uri="{FF2B5EF4-FFF2-40B4-BE49-F238E27FC236}">
                  <a16:creationId xmlns:a16="http://schemas.microsoft.com/office/drawing/2014/main" id="{82D9A2F9-88A3-4616-B7E5-A6F21C3F2D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9">
              <a:extLst>
                <a:ext uri="{FF2B5EF4-FFF2-40B4-BE49-F238E27FC236}">
                  <a16:creationId xmlns:a16="http://schemas.microsoft.com/office/drawing/2014/main" id="{8DD3B396-47ED-4E9F-83FA-9A87C0CB0D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20">
              <a:extLst>
                <a:ext uri="{FF2B5EF4-FFF2-40B4-BE49-F238E27FC236}">
                  <a16:creationId xmlns:a16="http://schemas.microsoft.com/office/drawing/2014/main" id="{016E5F4B-2563-48BB-9F60-DE80D3A58F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21">
              <a:extLst>
                <a:ext uri="{FF2B5EF4-FFF2-40B4-BE49-F238E27FC236}">
                  <a16:creationId xmlns:a16="http://schemas.microsoft.com/office/drawing/2014/main" id="{C9D6A696-56F1-4BFC-B69C-25447A36E5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22">
              <a:extLst>
                <a:ext uri="{FF2B5EF4-FFF2-40B4-BE49-F238E27FC236}">
                  <a16:creationId xmlns:a16="http://schemas.microsoft.com/office/drawing/2014/main" id="{BA5CF3E5-184E-4CD8-87F9-BB43775260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23">
              <a:extLst>
                <a:ext uri="{FF2B5EF4-FFF2-40B4-BE49-F238E27FC236}">
                  <a16:creationId xmlns:a16="http://schemas.microsoft.com/office/drawing/2014/main" id="{FE1BA3B9-9135-4961-B757-431F0E42017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7A654156-2BF2-421C-9490-638BE71622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ED8293CB-81CE-4792-A100-92743F37F1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86">
              <a:extLst>
                <a:ext uri="{FF2B5EF4-FFF2-40B4-BE49-F238E27FC236}">
                  <a16:creationId xmlns:a16="http://schemas.microsoft.com/office/drawing/2014/main" id="{A6044959-7644-4A92-935A-FDDBF623C1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0BC61B04-3622-4BB4-A18A-59CEA86A6D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3D6BC48A-DD39-411F-88AC-88C1DE34B9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236BF14C-33A6-4526-81E8-962D8DC048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3" name="Freeform 5">
              <a:extLst>
                <a:ext uri="{FF2B5EF4-FFF2-40B4-BE49-F238E27FC236}">
                  <a16:creationId xmlns:a16="http://schemas.microsoft.com/office/drawing/2014/main" id="{10C0DDC7-40ED-4293-809D-6D1B3C2FA4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6">
              <a:extLst>
                <a:ext uri="{FF2B5EF4-FFF2-40B4-BE49-F238E27FC236}">
                  <a16:creationId xmlns:a16="http://schemas.microsoft.com/office/drawing/2014/main" id="{3E681B85-CF57-4106-BB2B-C1FC27595E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7">
              <a:extLst>
                <a:ext uri="{FF2B5EF4-FFF2-40B4-BE49-F238E27FC236}">
                  <a16:creationId xmlns:a16="http://schemas.microsoft.com/office/drawing/2014/main" id="{A37A14D5-B913-4CE5-B8E0-E6DF0534014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">
              <a:extLst>
                <a:ext uri="{FF2B5EF4-FFF2-40B4-BE49-F238E27FC236}">
                  <a16:creationId xmlns:a16="http://schemas.microsoft.com/office/drawing/2014/main" id="{E32ECFA6-7B6D-4EE4-8081-31FB5ECFEC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">
              <a:extLst>
                <a:ext uri="{FF2B5EF4-FFF2-40B4-BE49-F238E27FC236}">
                  <a16:creationId xmlns:a16="http://schemas.microsoft.com/office/drawing/2014/main" id="{E6A0650D-9436-425A-9498-F25FB0950B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0">
              <a:extLst>
                <a:ext uri="{FF2B5EF4-FFF2-40B4-BE49-F238E27FC236}">
                  <a16:creationId xmlns:a16="http://schemas.microsoft.com/office/drawing/2014/main" id="{5B24972A-7AFC-4B17-8642-DA9D78C8D9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1">
              <a:extLst>
                <a:ext uri="{FF2B5EF4-FFF2-40B4-BE49-F238E27FC236}">
                  <a16:creationId xmlns:a16="http://schemas.microsoft.com/office/drawing/2014/main" id="{7A30497D-8D14-4167-B776-11FCE2F196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2">
              <a:extLst>
                <a:ext uri="{FF2B5EF4-FFF2-40B4-BE49-F238E27FC236}">
                  <a16:creationId xmlns:a16="http://schemas.microsoft.com/office/drawing/2014/main" id="{61D5CF2A-F523-4C19-B0F1-42C020CB3B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3">
              <a:extLst>
                <a:ext uri="{FF2B5EF4-FFF2-40B4-BE49-F238E27FC236}">
                  <a16:creationId xmlns:a16="http://schemas.microsoft.com/office/drawing/2014/main" id="{D212F930-1109-477E-BD1B-C3F9736B96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4">
              <a:extLst>
                <a:ext uri="{FF2B5EF4-FFF2-40B4-BE49-F238E27FC236}">
                  <a16:creationId xmlns:a16="http://schemas.microsoft.com/office/drawing/2014/main" id="{3FA44A29-F866-461D-B6FE-78629B5EE4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5">
              <a:extLst>
                <a:ext uri="{FF2B5EF4-FFF2-40B4-BE49-F238E27FC236}">
                  <a16:creationId xmlns:a16="http://schemas.microsoft.com/office/drawing/2014/main" id="{CF2533C7-B49B-47AF-9E4A-5D4420ABFC0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6">
              <a:extLst>
                <a:ext uri="{FF2B5EF4-FFF2-40B4-BE49-F238E27FC236}">
                  <a16:creationId xmlns:a16="http://schemas.microsoft.com/office/drawing/2014/main" id="{6F3F6795-8EA8-45F0-B36C-2B9A89FCB6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7">
              <a:extLst>
                <a:ext uri="{FF2B5EF4-FFF2-40B4-BE49-F238E27FC236}">
                  <a16:creationId xmlns:a16="http://schemas.microsoft.com/office/drawing/2014/main" id="{CFA7A74C-257E-4C21-927A-5F6DE7B07F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8">
              <a:extLst>
                <a:ext uri="{FF2B5EF4-FFF2-40B4-BE49-F238E27FC236}">
                  <a16:creationId xmlns:a16="http://schemas.microsoft.com/office/drawing/2014/main" id="{E90085A8-6640-4B79-8002-EC3CC549EE0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9">
              <a:extLst>
                <a:ext uri="{FF2B5EF4-FFF2-40B4-BE49-F238E27FC236}">
                  <a16:creationId xmlns:a16="http://schemas.microsoft.com/office/drawing/2014/main" id="{CB38BF4B-ABDF-4DC5-B51B-2D3974C184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20">
              <a:extLst>
                <a:ext uri="{FF2B5EF4-FFF2-40B4-BE49-F238E27FC236}">
                  <a16:creationId xmlns:a16="http://schemas.microsoft.com/office/drawing/2014/main" id="{7225BB85-69BD-47D7-AC3B-30DEDFA48CE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21">
              <a:extLst>
                <a:ext uri="{FF2B5EF4-FFF2-40B4-BE49-F238E27FC236}">
                  <a16:creationId xmlns:a16="http://schemas.microsoft.com/office/drawing/2014/main" id="{9BC7E889-AB47-40E5-94D2-1263A04347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22">
              <a:extLst>
                <a:ext uri="{FF2B5EF4-FFF2-40B4-BE49-F238E27FC236}">
                  <a16:creationId xmlns:a16="http://schemas.microsoft.com/office/drawing/2014/main" id="{7129E364-E56C-4772-BB2D-880DCF7F2D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23">
              <a:extLst>
                <a:ext uri="{FF2B5EF4-FFF2-40B4-BE49-F238E27FC236}">
                  <a16:creationId xmlns:a16="http://schemas.microsoft.com/office/drawing/2014/main" id="{611856F6-3E85-4280-9673-A95ADE44C6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77C1BCE2-5D9F-4FC6-B359-66DA1623AE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62119B42-CE04-4E64-82C9-F14F23E4DD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Isosceles Triangle 39">
              <a:extLst>
                <a:ext uri="{FF2B5EF4-FFF2-40B4-BE49-F238E27FC236}">
                  <a16:creationId xmlns:a16="http://schemas.microsoft.com/office/drawing/2014/main" id="{AB09166E-D3E0-4705-A400-68E044ED02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E98001EE-DB63-44C4-BF51-5C93B50847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3497B303-2880-420F-A257-044E48149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415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5000"/>
              <a:t>Oorsprong van de religie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ABBD6975-1535-4031-BC3B-61A2EFB56B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0150" y="-6706"/>
            <a:ext cx="67518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CB22D0F-EEA6-441E-833B-97A4946AC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3000 – 4000 jaar geleden</a:t>
            </a:r>
          </a:p>
          <a:p>
            <a:r>
              <a:rPr lang="nl-NL" dirty="0"/>
              <a:t>Midden-Oosten</a:t>
            </a:r>
          </a:p>
          <a:p>
            <a:r>
              <a:rPr lang="nl-NL" dirty="0"/>
              <a:t>God</a:t>
            </a:r>
          </a:p>
          <a:p>
            <a:r>
              <a:rPr lang="nl-NL" dirty="0"/>
              <a:t>Voortgekomen profeten</a:t>
            </a:r>
          </a:p>
          <a:p>
            <a:r>
              <a:rPr lang="nl-NL" dirty="0"/>
              <a:t>Eerste stamvader </a:t>
            </a:r>
            <a:r>
              <a:rPr lang="nl-NL" dirty="0">
                <a:sym typeface="Wingdings" panose="05000000000000000000" pitchFamily="2" charset="2"/>
              </a:rPr>
              <a:t> Abraham</a:t>
            </a:r>
          </a:p>
          <a:p>
            <a:r>
              <a:rPr lang="nl-NL" dirty="0">
                <a:sym typeface="Wingdings" panose="05000000000000000000" pitchFamily="2" charset="2"/>
              </a:rPr>
              <a:t>Slaven van Egyptenaren</a:t>
            </a:r>
          </a:p>
          <a:p>
            <a:r>
              <a:rPr lang="nl-NL" dirty="0">
                <a:sym typeface="Wingdings" panose="05000000000000000000" pitchFamily="2" charset="2"/>
              </a:rPr>
              <a:t>Mozes  steen met 10 geboden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	- leefregels joden</a:t>
            </a:r>
          </a:p>
          <a:p>
            <a:r>
              <a:rPr lang="nl-NL" dirty="0">
                <a:sym typeface="Wingdings" panose="05000000000000000000" pitchFamily="2" charset="2"/>
              </a:rPr>
              <a:t>Bidden doordeweeks per dag 3 keer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	-  zaterdag rustdag</a:t>
            </a:r>
          </a:p>
          <a:p>
            <a:r>
              <a:rPr lang="nl-NL" dirty="0">
                <a:sym typeface="Wingdings" panose="05000000000000000000" pitchFamily="2" charset="2"/>
              </a:rPr>
              <a:t>Joodse feestdagen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	- Pesach, Chanoeka, </a:t>
            </a:r>
            <a:r>
              <a:rPr lang="nl-NL" dirty="0" err="1">
                <a:sym typeface="Wingdings" panose="05000000000000000000" pitchFamily="2" charset="2"/>
              </a:rPr>
              <a:t>Rosj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err="1">
                <a:sym typeface="Wingdings" panose="05000000000000000000" pitchFamily="2" charset="2"/>
              </a:rPr>
              <a:t>Hasjana</a:t>
            </a:r>
            <a:r>
              <a:rPr lang="nl-NL" dirty="0">
                <a:sym typeface="Wingdings" panose="05000000000000000000" pitchFamily="2" charset="2"/>
              </a:rPr>
              <a:t>, </a:t>
            </a:r>
            <a:r>
              <a:rPr lang="nl-NL" dirty="0" err="1">
                <a:sym typeface="Wingdings" panose="05000000000000000000" pitchFamily="2" charset="2"/>
              </a:rPr>
              <a:t>Jom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err="1">
                <a:sym typeface="Wingdings" panose="05000000000000000000" pitchFamily="2" charset="2"/>
              </a:rPr>
              <a:t>Kippoer</a:t>
            </a:r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Holocaust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	- </a:t>
            </a:r>
            <a:r>
              <a:rPr lang="nl-NL" dirty="0" err="1">
                <a:sym typeface="Wingdings" panose="05000000000000000000" pitchFamily="2" charset="2"/>
              </a:rPr>
              <a:t>jodenvervolging</a:t>
            </a:r>
            <a:r>
              <a:rPr lang="nl-NL" dirty="0">
                <a:sym typeface="Wingdings" panose="05000000000000000000" pitchFamily="2" charset="2"/>
              </a:rPr>
              <a:t> 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	- concentratiekampen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	- mannen en vrouwen/kinderen gescheiden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	- gaskamers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	- Anne Frank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7210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984687B-789E-453B-921F-7804CCA6BA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0495A546-1866-442A-8EF9-B683FCB39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FC9B1F-EB6E-40D2-8261-0142E7326F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8DB0E74-FB47-4298-AF40-FAC8939F92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08813488-5B66-4FB7-A177-9B9B4658D6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35E4BF3-25DA-41E9-B880-A0DC6C1EF9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813C1F92-ED6B-4F19-9415-BFB5B5B5A1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E40EF46-D7B9-447E-ACB4-D789721994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23CAE24-12FF-43D7-A6C0-6AA792E3AB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B372F5DB-BF3F-4325-85B0-CDCE7A6A68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B25A9653-2959-449B-BA93-64D5656B1A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3D52E0-024E-49EA-B58E-AFCB54B930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42DB067-C8BB-4763-B3AC-A1AFC1F94C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4BFADE60-883C-490B-8717-29178631E0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276CDC4A-1010-43AB-BD13-E9BC487D68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E6DA892F-7AE7-4A83-9BFB-D5FDBA16D9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2079130B-2394-449B-80DB-0B9946C7B6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F852A68-5FD2-4BD4-902A-37D580B798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1CD48066-FF17-425E-9EEC-795CD0CA40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374D862B-A8E1-4CB9-8529-077C6DBA5C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5A3B1A83-9C72-4407-A5BF-A9EAA5C4D1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C73AF399-B36E-419F-92C0-533EFBD935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334661CB-67D3-477B-BEEE-13CB59378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477651"/>
            <a:ext cx="3756774" cy="4575659"/>
          </a:xfrm>
        </p:spPr>
        <p:txBody>
          <a:bodyPr anchor="t">
            <a:normAutofit/>
          </a:bodyPr>
          <a:lstStyle/>
          <a:p>
            <a:pPr algn="l"/>
            <a:r>
              <a:rPr lang="nl-NL" sz="3400">
                <a:solidFill>
                  <a:schemeClr val="accent1"/>
                </a:solidFill>
              </a:rPr>
              <a:t>Voedingsgewoonte van de religie </a:t>
            </a:r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27553" y="1375241"/>
            <a:ext cx="175681" cy="16659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A98329-9D68-4DDB-B4E2-CD5C2D132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764" y="920750"/>
            <a:ext cx="6561712" cy="5478635"/>
          </a:xfrm>
        </p:spPr>
        <p:txBody>
          <a:bodyPr anchor="t">
            <a:normAutofit/>
          </a:bodyPr>
          <a:lstStyle/>
          <a:p>
            <a:r>
              <a:rPr lang="nl-NL" dirty="0"/>
              <a:t>Koosjer</a:t>
            </a:r>
          </a:p>
          <a:p>
            <a:r>
              <a:rPr lang="nl-NL" dirty="0"/>
              <a:t>Spijswetten</a:t>
            </a:r>
          </a:p>
          <a:p>
            <a:r>
              <a:rPr lang="nl-NL" dirty="0"/>
              <a:t>Gespleten hoeven</a:t>
            </a:r>
          </a:p>
          <a:p>
            <a:r>
              <a:rPr lang="nl-NL" dirty="0"/>
              <a:t>Vinnen en schubben</a:t>
            </a:r>
          </a:p>
          <a:p>
            <a:r>
              <a:rPr lang="nl-NL" dirty="0"/>
              <a:t>Aas/ insecten met vleugels</a:t>
            </a:r>
          </a:p>
          <a:p>
            <a:r>
              <a:rPr lang="nl-NL" dirty="0"/>
              <a:t>Vogels</a:t>
            </a:r>
          </a:p>
          <a:p>
            <a:r>
              <a:rPr lang="nl-NL" dirty="0"/>
              <a:t>Wel:  rund, schaap, geit, hert</a:t>
            </a:r>
          </a:p>
          <a:p>
            <a:r>
              <a:rPr lang="nl-NL" dirty="0"/>
              <a:t>Niet: kameel, varken, haas, paling, garnaal en kreeft</a:t>
            </a:r>
          </a:p>
          <a:p>
            <a:r>
              <a:rPr lang="nl-NL" dirty="0"/>
              <a:t>Ritueel</a:t>
            </a:r>
          </a:p>
          <a:p>
            <a:r>
              <a:rPr lang="nl-NL" dirty="0"/>
              <a:t>Onverdoofd</a:t>
            </a:r>
          </a:p>
          <a:p>
            <a:r>
              <a:rPr lang="nl-NL" dirty="0"/>
              <a:t>Waarom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3271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515370-21AD-4D47-8D85-A0B80D312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nl-NL" sz="4400">
                <a:solidFill>
                  <a:schemeClr val="tx1"/>
                </a:solidFill>
              </a:rPr>
              <a:t>Avondeten - hoofdmaaltijd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9581FA-B6B6-4002-A3A2-CC6F62B27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nl-NL" sz="2800" dirty="0"/>
              <a:t>‘GEFILTE FISJ’</a:t>
            </a:r>
            <a:br>
              <a:rPr lang="nl-NL" sz="2800" dirty="0"/>
            </a:br>
            <a:r>
              <a:rPr lang="nl-NL" dirty="0"/>
              <a:t>- gevulde vis </a:t>
            </a:r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007288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101</Words>
  <Application>Microsoft Office PowerPoint</Application>
  <PresentationFormat>Breedbeeld</PresentationFormat>
  <Paragraphs>33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HET JODENDOM</vt:lpstr>
      <vt:lpstr>Geschiedenis</vt:lpstr>
      <vt:lpstr>Achtergrond informatie</vt:lpstr>
      <vt:lpstr>Oorsprong van de religie</vt:lpstr>
      <vt:lpstr>Voedingsgewoonte van de religie </vt:lpstr>
      <vt:lpstr>Avondeten - hoofdmaaltijd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JODENDOM</dc:title>
  <dc:creator>Eva Wilborts</dc:creator>
  <cp:lastModifiedBy>Merel Verhofstadt</cp:lastModifiedBy>
  <cp:revision>5</cp:revision>
  <dcterms:created xsi:type="dcterms:W3CDTF">2018-10-09T09:19:09Z</dcterms:created>
  <dcterms:modified xsi:type="dcterms:W3CDTF">2018-10-11T08:01:16Z</dcterms:modified>
</cp:coreProperties>
</file>